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7B5DE2F1-4B74-4BA6-B2A9-19379016D3AA}" type="datetimeFigureOut">
              <a:rPr lang="en-SG" smtClean="0"/>
              <a:t>18/4/2020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392542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7B5DE2F1-4B74-4BA6-B2A9-19379016D3AA}" type="datetimeFigureOut">
              <a:rPr lang="en-SG" smtClean="0"/>
              <a:t>18/4/2020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218425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7B5DE2F1-4B74-4BA6-B2A9-19379016D3AA}" type="datetimeFigureOut">
              <a:rPr lang="en-SG" smtClean="0"/>
              <a:t>18/4/2020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14331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7B5DE2F1-4B74-4BA6-B2A9-19379016D3AA}" type="datetimeFigureOut">
              <a:rPr lang="en-SG" smtClean="0"/>
              <a:t>18/4/2020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1660390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5DE2F1-4B74-4BA6-B2A9-19379016D3AA}" type="datetimeFigureOut">
              <a:rPr lang="en-SG" smtClean="0"/>
              <a:t>18/4/2020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183718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7B5DE2F1-4B74-4BA6-B2A9-19379016D3AA}" type="datetimeFigureOut">
              <a:rPr lang="en-SG" smtClean="0"/>
              <a:t>18/4/2020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65596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7B5DE2F1-4B74-4BA6-B2A9-19379016D3AA}" type="datetimeFigureOut">
              <a:rPr lang="en-SG" smtClean="0"/>
              <a:t>18/4/2020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3411765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7B5DE2F1-4B74-4BA6-B2A9-19379016D3AA}" type="datetimeFigureOut">
              <a:rPr lang="en-SG" smtClean="0"/>
              <a:t>18/4/2020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167214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DE2F1-4B74-4BA6-B2A9-19379016D3AA}" type="datetimeFigureOut">
              <a:rPr lang="en-SG" smtClean="0"/>
              <a:t>18/4/2020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363716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5DE2F1-4B74-4BA6-B2A9-19379016D3AA}" type="datetimeFigureOut">
              <a:rPr lang="en-SG" smtClean="0"/>
              <a:t>18/4/2020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3932281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5DE2F1-4B74-4BA6-B2A9-19379016D3AA}" type="datetimeFigureOut">
              <a:rPr lang="en-SG" smtClean="0"/>
              <a:t>18/4/2020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8BC4463-A0DC-47A1-A008-D952793E9D78}" type="slidenum">
              <a:rPr lang="en-SG" smtClean="0"/>
              <a:t>‹#›</a:t>
            </a:fld>
            <a:endParaRPr lang="en-SG"/>
          </a:p>
        </p:txBody>
      </p:sp>
    </p:spTree>
    <p:extLst>
      <p:ext uri="{BB962C8B-B14F-4D97-AF65-F5344CB8AC3E}">
        <p14:creationId xmlns:p14="http://schemas.microsoft.com/office/powerpoint/2010/main" val="259865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DE2F1-4B74-4BA6-B2A9-19379016D3AA}" type="datetimeFigureOut">
              <a:rPr lang="en-SG" smtClean="0"/>
              <a:t>18/4/2020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C4463-A0DC-47A1-A008-D952793E9D78}" type="slidenum">
              <a:rPr lang="en-SG" smtClean="0"/>
              <a:t>‹#›</a:t>
            </a:fld>
            <a:endParaRPr lang="en-SG"/>
          </a:p>
        </p:txBody>
      </p:sp>
    </p:spTree>
    <p:extLst>
      <p:ext uri="{BB962C8B-B14F-4D97-AF65-F5344CB8AC3E}">
        <p14:creationId xmlns:p14="http://schemas.microsoft.com/office/powerpoint/2010/main" val="2745269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88641"/>
            <a:ext cx="8132440" cy="864096"/>
          </a:xfrm>
        </p:spPr>
        <p:txBody>
          <a:bodyPr>
            <a:normAutofit/>
          </a:bodyPr>
          <a:lstStyle/>
          <a:p>
            <a:r>
              <a:rPr lang="en-SG" sz="2400" b="1" dirty="0" smtClean="0">
                <a:latin typeface="Times New Roman" pitchFamily="18" charset="0"/>
                <a:cs typeface="Times New Roman" pitchFamily="18" charset="0"/>
              </a:rPr>
              <a:t>Energy, Carbon Balance and Global Climate Change</a:t>
            </a:r>
            <a:endParaRPr lang="en-SG" sz="2400" b="1" dirty="0">
              <a:latin typeface="Times New Roman" pitchFamily="18" charset="0"/>
              <a:cs typeface="Times New Roman" pitchFamily="18" charset="0"/>
            </a:endParaRPr>
          </a:p>
        </p:txBody>
      </p:sp>
      <p:sp>
        <p:nvSpPr>
          <p:cNvPr id="3" name="Subtitle 2"/>
          <p:cNvSpPr>
            <a:spLocks noGrp="1"/>
          </p:cNvSpPr>
          <p:nvPr>
            <p:ph type="subTitle" idx="1"/>
          </p:nvPr>
        </p:nvSpPr>
        <p:spPr>
          <a:xfrm>
            <a:off x="323528" y="1052736"/>
            <a:ext cx="8568952" cy="5472608"/>
          </a:xfrm>
        </p:spPr>
        <p:txBody>
          <a:bodyPr>
            <a:normAutofit/>
          </a:bodyPr>
          <a:lstStyle/>
          <a:p>
            <a:pPr algn="l"/>
            <a:r>
              <a:rPr lang="en-SG" sz="1600" b="1" dirty="0" smtClean="0">
                <a:solidFill>
                  <a:schemeClr val="tx1"/>
                </a:solidFill>
                <a:latin typeface="Times New Roman" pitchFamily="18" charset="0"/>
                <a:cs typeface="Times New Roman" pitchFamily="18" charset="0"/>
              </a:rPr>
              <a:t>Solar radiation and primary production:</a:t>
            </a:r>
          </a:p>
          <a:p>
            <a:pPr algn="l"/>
            <a:endParaRPr lang="en-SG" sz="1600" b="1" dirty="0" smtClean="0">
              <a:solidFill>
                <a:schemeClr val="tx1"/>
              </a:solidFill>
              <a:latin typeface="Times New Roman" pitchFamily="18" charset="0"/>
              <a:cs typeface="Times New Roman" pitchFamily="18" charset="0"/>
            </a:endParaRPr>
          </a:p>
          <a:p>
            <a:pPr algn="just"/>
            <a:r>
              <a:rPr lang="en-SG" sz="1600" dirty="0" smtClean="0">
                <a:solidFill>
                  <a:schemeClr val="tx1"/>
                </a:solidFill>
                <a:latin typeface="Times New Roman" pitchFamily="18" charset="0"/>
                <a:cs typeface="Times New Roman" pitchFamily="18" charset="0"/>
              </a:rPr>
              <a:t>Most of the energy in the radiation absorbed by plants is:</a:t>
            </a:r>
          </a:p>
          <a:p>
            <a:pPr marL="342900" indent="-342900" algn="just">
              <a:buAutoNum type="arabicParenBoth"/>
            </a:pPr>
            <a:r>
              <a:rPr lang="en-SG" sz="1600" dirty="0" smtClean="0">
                <a:solidFill>
                  <a:schemeClr val="tx1"/>
                </a:solidFill>
                <a:latin typeface="Times New Roman" pitchFamily="18" charset="0"/>
                <a:cs typeface="Times New Roman" pitchFamily="18" charset="0"/>
              </a:rPr>
              <a:t>lost as long-wave radiation.</a:t>
            </a:r>
          </a:p>
          <a:p>
            <a:pPr algn="just"/>
            <a:r>
              <a:rPr lang="en-SG" sz="1600" dirty="0" smtClean="0">
                <a:solidFill>
                  <a:schemeClr val="tx1"/>
                </a:solidFill>
                <a:latin typeface="Times New Roman" pitchFamily="18" charset="0"/>
                <a:cs typeface="Times New Roman" pitchFamily="18" charset="0"/>
              </a:rPr>
              <a:t>(2) used to convert liquid water to vapour.</a:t>
            </a:r>
          </a:p>
          <a:p>
            <a:pPr algn="just"/>
            <a:r>
              <a:rPr lang="en-SG" sz="1600" dirty="0" smtClean="0">
                <a:solidFill>
                  <a:schemeClr val="tx1"/>
                </a:solidFill>
                <a:latin typeface="Times New Roman" pitchFamily="18" charset="0"/>
                <a:cs typeface="Times New Roman" pitchFamily="18" charset="0"/>
              </a:rPr>
              <a:t>(3) ends up warming the nearby air. </a:t>
            </a:r>
          </a:p>
          <a:p>
            <a:pPr algn="just"/>
            <a:r>
              <a:rPr lang="en-SG" sz="1600" dirty="0" smtClean="0">
                <a:solidFill>
                  <a:schemeClr val="tx1"/>
                </a:solidFill>
                <a:latin typeface="Times New Roman" pitchFamily="18" charset="0"/>
                <a:cs typeface="Times New Roman" pitchFamily="18" charset="0"/>
              </a:rPr>
              <a:t>The same is true of radiation absorbed by soil. Plants affect the relative proportion of the incoming energy going into these three ‘sinks’, which can in turn affect air temperature and rainfall.</a:t>
            </a:r>
          </a:p>
          <a:p>
            <a:pPr algn="just"/>
            <a:endParaRPr lang="en-US" sz="1600" dirty="0">
              <a:solidFill>
                <a:schemeClr val="tx1"/>
              </a:solidFill>
              <a:latin typeface="Times New Roman" pitchFamily="18" charset="0"/>
              <a:cs typeface="Times New Roman" pitchFamily="18" charset="0"/>
            </a:endParaRPr>
          </a:p>
          <a:p>
            <a:pPr algn="just"/>
            <a:r>
              <a:rPr lang="en-SG" sz="1600" b="1" dirty="0" smtClean="0">
                <a:solidFill>
                  <a:schemeClr val="tx1"/>
                </a:solidFill>
                <a:latin typeface="Times New Roman" pitchFamily="18" charset="0"/>
                <a:cs typeface="Times New Roman" pitchFamily="18" charset="0"/>
              </a:rPr>
              <a:t>Primary Production</a:t>
            </a: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A small but important proportion of the short-wave radiation hitting plants is used in photosynthesis. </a:t>
            </a: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On the ecological scale this is measured as net primary production (or net primary productivity, meaning rate of production).</a:t>
            </a: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Table 2.1 shows net primary productivities for some major natural vegetation types.</a:t>
            </a: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It is worth noting the very large variation within the oceans. Much of the area of the world's oceans has productivity less than 3 tomes ha-1year-1.</a:t>
            </a:r>
            <a:endParaRPr lang="en-SG"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7185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60648"/>
            <a:ext cx="8363272" cy="6264696"/>
          </a:xfrm>
        </p:spPr>
        <p:txBody>
          <a:bodyPr>
            <a:normAutofit/>
          </a:bodyPr>
          <a:lstStyle/>
          <a:p>
            <a:pPr marL="0" indent="0">
              <a:buNone/>
            </a:pPr>
            <a:r>
              <a:rPr lang="en-SG" sz="1600" b="1" dirty="0" smtClean="0">
                <a:latin typeface="Times New Roman" pitchFamily="18" charset="0"/>
                <a:cs typeface="Times New Roman" pitchFamily="18" charset="0"/>
              </a:rPr>
              <a:t>Table 2.1 Range of net primary productivities found among some major terrestrial vegetation types, and in the oceans</a:t>
            </a:r>
          </a:p>
          <a:p>
            <a:pPr marL="0" indent="0">
              <a:buNone/>
            </a:pPr>
            <a:endParaRPr lang="en-SG" sz="1600" b="1" dirty="0" smtClean="0">
              <a:latin typeface="Times New Roman" pitchFamily="18" charset="0"/>
              <a:cs typeface="Times New Roman" pitchFamily="18" charset="0"/>
            </a:endParaRPr>
          </a:p>
          <a:p>
            <a:pPr marL="0" indent="0">
              <a:buNone/>
            </a:pPr>
            <a:r>
              <a:rPr lang="en-SG" sz="1600" b="1" dirty="0" smtClean="0">
                <a:latin typeface="Times New Roman" pitchFamily="18" charset="0"/>
                <a:cs typeface="Times New Roman" pitchFamily="18" charset="0"/>
              </a:rPr>
              <a:t>Environment                       t ha-1 year-1</a:t>
            </a:r>
          </a:p>
          <a:p>
            <a:pPr marL="0" indent="0" algn="just">
              <a:buNone/>
            </a:pPr>
            <a:r>
              <a:rPr lang="en-SG" sz="1600" dirty="0" smtClean="0">
                <a:latin typeface="Times New Roman" pitchFamily="18" charset="0"/>
                <a:cs typeface="Times New Roman" pitchFamily="18" charset="0"/>
              </a:rPr>
              <a:t>Tropical rainforest                  10-35</a:t>
            </a:r>
          </a:p>
          <a:p>
            <a:pPr marL="0" indent="0" algn="just">
              <a:buNone/>
            </a:pPr>
            <a:r>
              <a:rPr lang="en-SG" sz="1600" dirty="0" err="1" smtClean="0">
                <a:latin typeface="Times New Roman" pitchFamily="18" charset="0"/>
                <a:cs typeface="Times New Roman" pitchFamily="18" charset="0"/>
              </a:rPr>
              <a:t>Savanna</a:t>
            </a:r>
            <a:r>
              <a:rPr lang="en-SG" sz="1600" dirty="0" smtClean="0">
                <a:latin typeface="Times New Roman" pitchFamily="18" charset="0"/>
                <a:cs typeface="Times New Roman" pitchFamily="18" charset="0"/>
              </a:rPr>
              <a:t>                                   2-20</a:t>
            </a:r>
          </a:p>
          <a:p>
            <a:pPr marL="0" indent="0" algn="just">
              <a:buNone/>
            </a:pPr>
            <a:r>
              <a:rPr lang="en-SG" sz="1600" dirty="0" smtClean="0">
                <a:latin typeface="Times New Roman" pitchFamily="18" charset="0"/>
                <a:cs typeface="Times New Roman" pitchFamily="18" charset="0"/>
              </a:rPr>
              <a:t>Temperate grassland                2-15</a:t>
            </a:r>
          </a:p>
          <a:p>
            <a:pPr marL="0" indent="0" algn="just">
              <a:buNone/>
            </a:pPr>
            <a:r>
              <a:rPr lang="en-SG" sz="1600" dirty="0" smtClean="0">
                <a:latin typeface="Times New Roman" pitchFamily="18" charset="0"/>
                <a:cs typeface="Times New Roman" pitchFamily="18" charset="0"/>
              </a:rPr>
              <a:t>Boreal forest                            4-20</a:t>
            </a:r>
          </a:p>
          <a:p>
            <a:pPr marL="0" indent="0" algn="just">
              <a:buNone/>
            </a:pPr>
            <a:r>
              <a:rPr lang="en-SG" sz="1600" dirty="0" smtClean="0">
                <a:latin typeface="Times New Roman" pitchFamily="18" charset="0"/>
                <a:cs typeface="Times New Roman" pitchFamily="18" charset="0"/>
              </a:rPr>
              <a:t>Oceans                                     0.2-10</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Energy content of plant material</a:t>
            </a:r>
          </a:p>
          <a:p>
            <a:pPr algn="just"/>
            <a:r>
              <a:rPr lang="en-SG" sz="1600" dirty="0" smtClean="0">
                <a:latin typeface="Times New Roman" pitchFamily="18" charset="0"/>
                <a:cs typeface="Times New Roman" pitchFamily="18" charset="0"/>
              </a:rPr>
              <a:t>Net primary production is often expressed in terms of the dry weight of the plant biomass produced, as in Table 2.1.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However, if we take account of the energy content of the plant material, production can be expressed in energy terms. The energy content of most plant materials, when dry, differs little: it is usually within the range 17-21 kJ/g.</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net primary production of the whole Earth, land plus sea, is probably within the range 30-50 x 10 raise to power (20) Joules year-1.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This is about 0.1 % of the incoming short-wave radiation (Table 2.2). </a:t>
            </a:r>
          </a:p>
          <a:p>
            <a:pPr marL="0" indent="0">
              <a:buNone/>
            </a:pPr>
            <a:endParaRPr lang="en-SG" sz="1600" b="1" dirty="0" smtClean="0">
              <a:latin typeface="Times New Roman" pitchFamily="18" charset="0"/>
              <a:cs typeface="Times New Roman" pitchFamily="18" charset="0"/>
            </a:endParaRPr>
          </a:p>
          <a:p>
            <a:endParaRPr lang="en-SG"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4013198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507288" cy="6192688"/>
          </a:xfrm>
        </p:spPr>
        <p:txBody>
          <a:bodyPr>
            <a:normAutofit/>
          </a:bodyPr>
          <a:lstStyle/>
          <a:p>
            <a:pPr algn="just"/>
            <a:r>
              <a:rPr lang="en-SG" sz="1600" dirty="0" smtClean="0">
                <a:latin typeface="Times New Roman" pitchFamily="18" charset="0"/>
                <a:cs typeface="Times New Roman" pitchFamily="18" charset="0"/>
              </a:rPr>
              <a:t>The energy content of the food consumed by the world's human population is only about 0.5% of the world's net primary production.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Wood for fuel comprises about another 0.5% of the net primary production. But even taking into account all plant and animal materials used today, their energy content is far less than that of the fossil fuels we use.</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Our worldwide use of energy for heating, cooking, transport, operating factories and so on, is about 20 times that of the food we eat. Most of it comes from fossil fuels.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world’s resources of fossil fuels are finite, but predicting how long they will last is notoriously difficult.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If the present rate of use of coal and oil is compared with known reserves that are likely to be extractable, this suggests that coal will last 1-2 centuries and oil about half a century</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99538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507288" cy="6408712"/>
          </a:xfrm>
        </p:spPr>
        <p:txBody>
          <a:bodyPr>
            <a:normAutofit lnSpcReduction="10000"/>
          </a:bodyPr>
          <a:lstStyle/>
          <a:p>
            <a:pPr marL="0" indent="0">
              <a:buNone/>
            </a:pPr>
            <a:r>
              <a:rPr lang="en-SG" sz="1600" b="1" dirty="0" smtClean="0">
                <a:latin typeface="Times New Roman" pitchFamily="18" charset="0"/>
                <a:cs typeface="Times New Roman" pitchFamily="18" charset="0"/>
              </a:rPr>
              <a:t>The greenhouse effect and climate change</a:t>
            </a:r>
          </a:p>
          <a:p>
            <a:pPr marL="0" indent="0">
              <a:buNone/>
            </a:pPr>
            <a:endParaRPr lang="en-SG" sz="1600" b="1" dirty="0" smtClean="0">
              <a:latin typeface="Times New Roman" pitchFamily="18" charset="0"/>
              <a:cs typeface="Times New Roman" pitchFamily="18" charset="0"/>
            </a:endParaRPr>
          </a:p>
          <a:p>
            <a:r>
              <a:rPr lang="en-SG" sz="1600" dirty="0">
                <a:latin typeface="Times New Roman" pitchFamily="18" charset="0"/>
                <a:cs typeface="Times New Roman" pitchFamily="18" charset="0"/>
              </a:rPr>
              <a:t>R</a:t>
            </a:r>
            <a:r>
              <a:rPr lang="en-SG" sz="1600" dirty="0" smtClean="0">
                <a:latin typeface="Times New Roman" pitchFamily="18" charset="0"/>
                <a:cs typeface="Times New Roman" pitchFamily="18" charset="0"/>
              </a:rPr>
              <a:t>adiation from the sun is short-wave (wavelength less than 3 pm), whereas radiation from plants and any other object at a temperature that occurs on Earth is long-wave (&gt;3 pm). </a:t>
            </a:r>
          </a:p>
          <a:p>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Shortwave radiation mostly passes through the glass of a greenhouse. Inside, much of it is absorbed by the plants, benches, floor and other objects, which reradiate some of it as long-wave. </a:t>
            </a:r>
          </a:p>
          <a:p>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The glass is less transparent to long-wave than to short-wave, so it absorbs some of the outgoing long wave and reradiates some of it back inwards. </a:t>
            </a:r>
          </a:p>
          <a:p>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This greenhouse effect keeps the greenhouse warmer than the outside air during daylight hours. </a:t>
            </a:r>
          </a:p>
          <a:p>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There are gases in the atmosphere whose molecules act in a similar way to the glass of a greenhouse, letting much short-wave radiation pass through but absorbing more outgoing long-wave and radiating it back again. </a:t>
            </a:r>
          </a:p>
          <a:p>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These are known as greenhouse gases. The principal natural greenhouse gases are water vapour, carbon dioxide, methane, nitrous oxide and ozone. </a:t>
            </a:r>
          </a:p>
          <a:p>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If all these were removed from the atmosphere the temperature near the ground would quickly become about 21°C colder than it is at present. </a:t>
            </a:r>
          </a:p>
          <a:p>
            <a:pPr marL="0" indent="0">
              <a:buNone/>
            </a:pPr>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So, the greenhouse effect is undoubtedly a Good Thing for human beings and for life on Earth.</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48539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08712"/>
          </a:xfrm>
        </p:spPr>
        <p:txBody>
          <a:bodyPr>
            <a:normAutofit/>
          </a:bodyPr>
          <a:lstStyle/>
          <a:p>
            <a:r>
              <a:rPr lang="en-SG" sz="1600" dirty="0" smtClean="0">
                <a:latin typeface="Times New Roman" pitchFamily="18" charset="0"/>
                <a:cs typeface="Times New Roman" pitchFamily="18" charset="0"/>
              </a:rPr>
              <a:t>What we are concerned about here is a potential change in the greenhouse effect: if the concentration of greenhouse gases increases we should expect the world to get warmer. </a:t>
            </a:r>
          </a:p>
          <a:p>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In addition to the known increase in CO, methane and nitrous oxide are increasing. Ozone is decreasing.</a:t>
            </a:r>
          </a:p>
          <a:p>
            <a:endParaRPr lang="en-SG" sz="1600" dirty="0" smtClean="0">
              <a:latin typeface="Times New Roman" pitchFamily="18" charset="0"/>
              <a:cs typeface="Times New Roman" pitchFamily="18" charset="0"/>
            </a:endParaRPr>
          </a:p>
          <a:p>
            <a:r>
              <a:rPr lang="en-SG" sz="1600" dirty="0">
                <a:latin typeface="Times New Roman" pitchFamily="18" charset="0"/>
                <a:cs typeface="Times New Roman" pitchFamily="18" charset="0"/>
              </a:rPr>
              <a:t>I</a:t>
            </a:r>
            <a:r>
              <a:rPr lang="en-SG" sz="1600" dirty="0" smtClean="0">
                <a:latin typeface="Times New Roman" pitchFamily="18" charset="0"/>
                <a:cs typeface="Times New Roman" pitchFamily="18" charset="0"/>
              </a:rPr>
              <a:t>n some parts of the upper atmosphere but increasing in the lower atmosphere.</a:t>
            </a:r>
          </a:p>
          <a:p>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In addition to the natural greenhouse gases there are synthetic gases, manufactured by people and then released, which can have a significant greenhouse effect. </a:t>
            </a:r>
          </a:p>
          <a:p>
            <a:endParaRPr lang="en-SG" sz="1600" dirty="0" smtClean="0">
              <a:latin typeface="Times New Roman" pitchFamily="18" charset="0"/>
              <a:cs typeface="Times New Roman" pitchFamily="18" charset="0"/>
            </a:endParaRPr>
          </a:p>
          <a:p>
            <a:r>
              <a:rPr lang="en-SG" sz="1600" dirty="0" smtClean="0">
                <a:latin typeface="Times New Roman" pitchFamily="18" charset="0"/>
                <a:cs typeface="Times New Roman" pitchFamily="18" charset="0"/>
              </a:rPr>
              <a:t>Of  these, CFCs (chlorofluorocarbons, e.g. CFC13) were found to be destroying ozone in the upper atmosphere and their manufacture has been stopped in most countries.</a:t>
            </a:r>
          </a:p>
          <a:p>
            <a:endParaRPr lang="en-US" sz="1600" dirty="0">
              <a:latin typeface="Times New Roman" pitchFamily="18" charset="0"/>
              <a:cs typeface="Times New Roman" pitchFamily="18" charset="0"/>
            </a:endParaRPr>
          </a:p>
          <a:p>
            <a:r>
              <a:rPr lang="en-SG" sz="1600" dirty="0">
                <a:latin typeface="Times New Roman" pitchFamily="18" charset="0"/>
                <a:cs typeface="Times New Roman" pitchFamily="18" charset="0"/>
              </a:rPr>
              <a:t>The effect of each of these gases on global temperature depends on </a:t>
            </a:r>
            <a:r>
              <a:rPr lang="en-SG" sz="1600" dirty="0" smtClean="0">
                <a:latin typeface="Times New Roman" pitchFamily="18" charset="0"/>
                <a:cs typeface="Times New Roman" pitchFamily="18" charset="0"/>
              </a:rPr>
              <a:t>their abundance </a:t>
            </a:r>
            <a:r>
              <a:rPr lang="en-SG" sz="1600" dirty="0">
                <a:latin typeface="Times New Roman" pitchFamily="18" charset="0"/>
                <a:cs typeface="Times New Roman" pitchFamily="18" charset="0"/>
              </a:rPr>
              <a:t>and also on their greenhouse warming effect per molecule</a:t>
            </a:r>
            <a:r>
              <a:rPr lang="en-SG"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SG" sz="1600" dirty="0">
                <a:latin typeface="Times New Roman" pitchFamily="18" charset="0"/>
                <a:cs typeface="Times New Roman" pitchFamily="18" charset="0"/>
              </a:rPr>
              <a:t>Water vapour is by far the most abundant of the greenhouse gases, but </a:t>
            </a:r>
            <a:r>
              <a:rPr lang="en-SG" sz="1600" dirty="0" smtClean="0">
                <a:latin typeface="Times New Roman" pitchFamily="18" charset="0"/>
                <a:cs typeface="Times New Roman" pitchFamily="18" charset="0"/>
              </a:rPr>
              <a:t>its effect </a:t>
            </a:r>
            <a:r>
              <a:rPr lang="en-SG" sz="1600" dirty="0">
                <a:latin typeface="Times New Roman" pitchFamily="18" charset="0"/>
                <a:cs typeface="Times New Roman" pitchFamily="18" charset="0"/>
              </a:rPr>
              <a:t>is often ignored in calculations because it varies so much </a:t>
            </a:r>
            <a:r>
              <a:rPr lang="en-SG" sz="1600" dirty="0" smtClean="0">
                <a:latin typeface="Times New Roman" pitchFamily="18" charset="0"/>
                <a:cs typeface="Times New Roman" pitchFamily="18" charset="0"/>
              </a:rPr>
              <a:t>from place </a:t>
            </a:r>
            <a:r>
              <a:rPr lang="en-SG" sz="1600" dirty="0">
                <a:latin typeface="Times New Roman" pitchFamily="18" charset="0"/>
                <a:cs typeface="Times New Roman" pitchFamily="18" charset="0"/>
              </a:rPr>
              <a:t>to place and from day to day. However, it should not be </a:t>
            </a:r>
            <a:r>
              <a:rPr lang="en-SG" sz="1600" dirty="0" smtClean="0">
                <a:latin typeface="Times New Roman" pitchFamily="18" charset="0"/>
                <a:cs typeface="Times New Roman" pitchFamily="18" charset="0"/>
              </a:rPr>
              <a:t>ignored, because </a:t>
            </a:r>
            <a:r>
              <a:rPr lang="en-SG" sz="1600" dirty="0">
                <a:latin typeface="Times New Roman" pitchFamily="18" charset="0"/>
                <a:cs typeface="Times New Roman" pitchFamily="18" charset="0"/>
              </a:rPr>
              <a:t>future climate change may increase the average water </a:t>
            </a:r>
            <a:r>
              <a:rPr lang="en-SG" sz="1600" dirty="0" smtClean="0">
                <a:latin typeface="Times New Roman" pitchFamily="18" charset="0"/>
                <a:cs typeface="Times New Roman" pitchFamily="18" charset="0"/>
              </a:rPr>
              <a:t>vapour content </a:t>
            </a:r>
            <a:r>
              <a:rPr lang="en-SG" sz="1600" dirty="0">
                <a:latin typeface="Times New Roman" pitchFamily="18" charset="0"/>
                <a:cs typeface="Times New Roman" pitchFamily="18" charset="0"/>
              </a:rPr>
              <a:t>of the atmosphere, thereby causing a feedback effect on warming.</a:t>
            </a:r>
          </a:p>
          <a:p>
            <a:endParaRPr lang="en-SG" sz="1600" dirty="0">
              <a:latin typeface="Times New Roman" pitchFamily="18" charset="0"/>
              <a:cs typeface="Times New Roman" pitchFamily="18" charset="0"/>
            </a:endParaRPr>
          </a:p>
          <a:p>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352119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435280" cy="6192688"/>
          </a:xfrm>
        </p:spPr>
        <p:txBody>
          <a:bodyPr>
            <a:normAutofit/>
          </a:bodyPr>
          <a:lstStyle/>
          <a:p>
            <a:r>
              <a:rPr lang="en-SG" sz="1600" dirty="0">
                <a:latin typeface="Times New Roman" pitchFamily="18" charset="0"/>
                <a:cs typeface="Times New Roman" pitchFamily="18" charset="0"/>
              </a:rPr>
              <a:t>Among the other greenhouse gases, CO2 is estimated to have </a:t>
            </a:r>
            <a:r>
              <a:rPr lang="en-SG" sz="1600" dirty="0" smtClean="0">
                <a:latin typeface="Times New Roman" pitchFamily="18" charset="0"/>
                <a:cs typeface="Times New Roman" pitchFamily="18" charset="0"/>
              </a:rPr>
              <a:t>caused about </a:t>
            </a:r>
            <a:r>
              <a:rPr lang="en-SG" sz="1600" dirty="0">
                <a:latin typeface="Times New Roman" pitchFamily="18" charset="0"/>
                <a:cs typeface="Times New Roman" pitchFamily="18" charset="0"/>
              </a:rPr>
              <a:t>two-thirds of the increase in greenhouse effect since 1800, </a:t>
            </a:r>
            <a:r>
              <a:rPr lang="en-SG" sz="1600" dirty="0" smtClean="0">
                <a:latin typeface="Times New Roman" pitchFamily="18" charset="0"/>
                <a:cs typeface="Times New Roman" pitchFamily="18" charset="0"/>
              </a:rPr>
              <a:t>the remainder </a:t>
            </a:r>
            <a:r>
              <a:rPr lang="en-SG" sz="1600" dirty="0">
                <a:latin typeface="Times New Roman" pitchFamily="18" charset="0"/>
                <a:cs typeface="Times New Roman" pitchFamily="18" charset="0"/>
              </a:rPr>
              <a:t>being due mainly to methane, nitrous oxide and CFCs</a:t>
            </a:r>
            <a:r>
              <a:rPr lang="en-SG" sz="1600" dirty="0" smtClean="0">
                <a:latin typeface="Times New Roman" pitchFamily="18" charset="0"/>
                <a:cs typeface="Times New Roman" pitchFamily="18" charset="0"/>
              </a:rPr>
              <a:t>.</a:t>
            </a:r>
          </a:p>
          <a:p>
            <a:pPr marL="0" indent="0">
              <a:buNone/>
            </a:pPr>
            <a:endParaRPr lang="en-US" sz="1600" dirty="0" smtClean="0">
              <a:latin typeface="Times New Roman" pitchFamily="18" charset="0"/>
              <a:cs typeface="Times New Roman" pitchFamily="18" charset="0"/>
            </a:endParaRPr>
          </a:p>
          <a:p>
            <a:pPr marL="0" indent="0">
              <a:buNone/>
            </a:pPr>
            <a:r>
              <a:rPr lang="en-SG" sz="1600" b="1" dirty="0" smtClean="0">
                <a:latin typeface="Times New Roman" pitchFamily="18" charset="0"/>
                <a:cs typeface="Times New Roman" pitchFamily="18" charset="0"/>
              </a:rPr>
              <a:t>Aerosols </a:t>
            </a:r>
            <a:r>
              <a:rPr lang="en-SG" sz="1600" b="1" dirty="0">
                <a:latin typeface="Times New Roman" pitchFamily="18" charset="0"/>
                <a:cs typeface="Times New Roman" pitchFamily="18" charset="0"/>
              </a:rPr>
              <a:t>can cause </a:t>
            </a:r>
            <a:r>
              <a:rPr lang="en-SG" sz="1600" b="1" dirty="0" smtClean="0">
                <a:latin typeface="Times New Roman" pitchFamily="18" charset="0"/>
                <a:cs typeface="Times New Roman" pitchFamily="18" charset="0"/>
              </a:rPr>
              <a:t>cooling</a:t>
            </a:r>
          </a:p>
          <a:p>
            <a:r>
              <a:rPr lang="en-SG" sz="1600" dirty="0" smtClean="0">
                <a:latin typeface="Times New Roman" pitchFamily="18" charset="0"/>
                <a:cs typeface="Times New Roman" pitchFamily="18" charset="0"/>
              </a:rPr>
              <a:t>Aerosols are solid </a:t>
            </a:r>
            <a:r>
              <a:rPr lang="en-SG" sz="1600" dirty="0">
                <a:latin typeface="Times New Roman" pitchFamily="18" charset="0"/>
                <a:cs typeface="Times New Roman" pitchFamily="18" charset="0"/>
              </a:rPr>
              <a:t>particles </a:t>
            </a:r>
            <a:r>
              <a:rPr lang="en-SG" sz="1600" dirty="0" smtClean="0">
                <a:latin typeface="Times New Roman" pitchFamily="18" charset="0"/>
                <a:cs typeface="Times New Roman" pitchFamily="18" charset="0"/>
              </a:rPr>
              <a:t>and droplets </a:t>
            </a:r>
            <a:r>
              <a:rPr lang="en-SG" sz="1600" dirty="0">
                <a:latin typeface="Times New Roman" pitchFamily="18" charset="0"/>
                <a:cs typeface="Times New Roman" pitchFamily="18" charset="0"/>
              </a:rPr>
              <a:t>so fine that they remain </a:t>
            </a:r>
            <a:r>
              <a:rPr lang="en-SG" sz="1600" dirty="0" smtClean="0">
                <a:latin typeface="Times New Roman" pitchFamily="18" charset="0"/>
                <a:cs typeface="Times New Roman" pitchFamily="18" charset="0"/>
              </a:rPr>
              <a:t>suspended in </a:t>
            </a:r>
            <a:r>
              <a:rPr lang="en-SG" sz="1600" dirty="0">
                <a:latin typeface="Times New Roman" pitchFamily="18" charset="0"/>
                <a:cs typeface="Times New Roman" pitchFamily="18" charset="0"/>
              </a:rPr>
              <a:t>the air almost indefinitely</a:t>
            </a:r>
            <a:r>
              <a:rPr lang="en-SG"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SG" sz="1600" dirty="0">
                <a:latin typeface="Times New Roman" pitchFamily="18" charset="0"/>
                <a:cs typeface="Times New Roman" pitchFamily="18" charset="0"/>
              </a:rPr>
              <a:t>These increase the reflection of short-wave radiation and so have a </a:t>
            </a:r>
            <a:r>
              <a:rPr lang="en-SG" sz="1600" dirty="0" smtClean="0">
                <a:latin typeface="Times New Roman" pitchFamily="18" charset="0"/>
                <a:cs typeface="Times New Roman" pitchFamily="18" charset="0"/>
              </a:rPr>
              <a:t>cooling effect </a:t>
            </a:r>
            <a:r>
              <a:rPr lang="en-SG" sz="1600" dirty="0">
                <a:latin typeface="Times New Roman" pitchFamily="18" charset="0"/>
                <a:cs typeface="Times New Roman" pitchFamily="18" charset="0"/>
              </a:rPr>
              <a:t>on climate.</a:t>
            </a:r>
          </a:p>
          <a:p>
            <a:endParaRPr lang="en-US" sz="1600" dirty="0" smtClean="0">
              <a:latin typeface="Times New Roman" pitchFamily="18" charset="0"/>
              <a:cs typeface="Times New Roman" pitchFamily="18" charset="0"/>
            </a:endParaRPr>
          </a:p>
          <a:p>
            <a:pPr marL="0" indent="0">
              <a:buNone/>
            </a:pPr>
            <a:r>
              <a:rPr lang="en-SG" sz="1600" b="1" dirty="0">
                <a:latin typeface="Times New Roman" pitchFamily="18" charset="0"/>
                <a:cs typeface="Times New Roman" pitchFamily="18" charset="0"/>
              </a:rPr>
              <a:t>Predicting future climate </a:t>
            </a:r>
            <a:r>
              <a:rPr lang="en-SG" sz="1600" b="1" dirty="0" smtClean="0">
                <a:latin typeface="Times New Roman" pitchFamily="18" charset="0"/>
                <a:cs typeface="Times New Roman" pitchFamily="18" charset="0"/>
              </a:rPr>
              <a:t>change</a:t>
            </a:r>
          </a:p>
          <a:p>
            <a:r>
              <a:rPr lang="en-SG" sz="1800" dirty="0">
                <a:solidFill>
                  <a:prstClr val="black"/>
                </a:solidFill>
                <a:latin typeface="Times New Roman" pitchFamily="18" charset="0"/>
                <a:cs typeface="Times New Roman" pitchFamily="18" charset="0"/>
              </a:rPr>
              <a:t>Predicting how the world’s temperature will change in future </a:t>
            </a:r>
            <a:r>
              <a:rPr lang="en-SG" sz="1800" dirty="0" smtClean="0">
                <a:solidFill>
                  <a:prstClr val="black"/>
                </a:solidFill>
                <a:latin typeface="Times New Roman" pitchFamily="18" charset="0"/>
                <a:cs typeface="Times New Roman" pitchFamily="18" charset="0"/>
              </a:rPr>
              <a:t>involves predicting </a:t>
            </a:r>
            <a:r>
              <a:rPr lang="en-SG" sz="1800" dirty="0">
                <a:solidFill>
                  <a:prstClr val="black"/>
                </a:solidFill>
                <a:latin typeface="Times New Roman" pitchFamily="18" charset="0"/>
                <a:cs typeface="Times New Roman" pitchFamily="18" charset="0"/>
              </a:rPr>
              <a:t>how the concentrations of greenhouse gases and aerosols </a:t>
            </a:r>
            <a:r>
              <a:rPr lang="en-SG" sz="1800" dirty="0" smtClean="0">
                <a:solidFill>
                  <a:prstClr val="black"/>
                </a:solidFill>
                <a:latin typeface="Times New Roman" pitchFamily="18" charset="0"/>
                <a:cs typeface="Times New Roman" pitchFamily="18" charset="0"/>
              </a:rPr>
              <a:t>will change</a:t>
            </a:r>
            <a:r>
              <a:rPr lang="en-SG" sz="1800" dirty="0">
                <a:solidFill>
                  <a:prstClr val="black"/>
                </a:solidFill>
                <a:latin typeface="Times New Roman" pitchFamily="18" charset="0"/>
                <a:cs typeface="Times New Roman" pitchFamily="18" charset="0"/>
              </a:rPr>
              <a:t>, and then how temperature will respond</a:t>
            </a:r>
            <a:r>
              <a:rPr lang="en-SG" sz="1800" dirty="0" smtClean="0">
                <a:solidFill>
                  <a:prstClr val="black"/>
                </a:solidFill>
                <a:latin typeface="Times New Roman" pitchFamily="18" charset="0"/>
                <a:cs typeface="Times New Roman" pitchFamily="18" charset="0"/>
              </a:rPr>
              <a:t>.</a:t>
            </a:r>
          </a:p>
          <a:p>
            <a:endParaRPr lang="en-US" sz="1800" b="1" dirty="0">
              <a:solidFill>
                <a:prstClr val="black"/>
              </a:solidFill>
              <a:latin typeface="Times New Roman" pitchFamily="18" charset="0"/>
              <a:cs typeface="Times New Roman" pitchFamily="18" charset="0"/>
            </a:endParaRPr>
          </a:p>
          <a:p>
            <a:r>
              <a:rPr lang="en-SG" sz="1600" dirty="0">
                <a:latin typeface="Times New Roman" pitchFamily="18" charset="0"/>
                <a:cs typeface="Times New Roman" pitchFamily="18" charset="0"/>
              </a:rPr>
              <a:t>Even for an agreed </a:t>
            </a:r>
            <a:r>
              <a:rPr lang="en-SG" sz="1600" dirty="0" smtClean="0">
                <a:latin typeface="Times New Roman" pitchFamily="18" charset="0"/>
                <a:cs typeface="Times New Roman" pitchFamily="18" charset="0"/>
              </a:rPr>
              <a:t>projection of </a:t>
            </a:r>
            <a:r>
              <a:rPr lang="en-SG" sz="1600" dirty="0">
                <a:latin typeface="Times New Roman" pitchFamily="18" charset="0"/>
                <a:cs typeface="Times New Roman" pitchFamily="18" charset="0"/>
              </a:rPr>
              <a:t>future greenhouse gas and aerosol abundance, predicting </a:t>
            </a:r>
            <a:r>
              <a:rPr lang="en-SG" sz="1600" dirty="0" smtClean="0">
                <a:latin typeface="Times New Roman" pitchFamily="18" charset="0"/>
                <a:cs typeface="Times New Roman" pitchFamily="18" charset="0"/>
              </a:rPr>
              <a:t>climate is </a:t>
            </a:r>
            <a:r>
              <a:rPr lang="en-SG" sz="1600" dirty="0">
                <a:latin typeface="Times New Roman" pitchFamily="18" charset="0"/>
                <a:cs typeface="Times New Roman" pitchFamily="18" charset="0"/>
              </a:rPr>
              <a:t>very difficult</a:t>
            </a:r>
            <a:r>
              <a:rPr lang="en-SG"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SG" sz="1600" dirty="0">
                <a:latin typeface="Times New Roman" pitchFamily="18" charset="0"/>
                <a:cs typeface="Times New Roman" pitchFamily="18" charset="0"/>
              </a:rPr>
              <a:t>This is partly because there are lots of </a:t>
            </a:r>
            <a:r>
              <a:rPr lang="en-SG" sz="1600" dirty="0" smtClean="0">
                <a:latin typeface="Times New Roman" pitchFamily="18" charset="0"/>
                <a:cs typeface="Times New Roman" pitchFamily="18" charset="0"/>
              </a:rPr>
              <a:t>potential feedbacks</a:t>
            </a:r>
            <a:r>
              <a:rPr lang="en-SG" sz="1600" dirty="0">
                <a:latin typeface="Times New Roman" pitchFamily="18" charset="0"/>
                <a:cs typeface="Times New Roman" pitchFamily="18" charset="0"/>
              </a:rPr>
              <a:t>: climate change may alter cloud cover, ice cover, ocean </a:t>
            </a:r>
            <a:r>
              <a:rPr lang="en-SG" sz="1600" dirty="0" smtClean="0">
                <a:latin typeface="Times New Roman" pitchFamily="18" charset="0"/>
                <a:cs typeface="Times New Roman" pitchFamily="18" charset="0"/>
              </a:rPr>
              <a:t>currents, plant </a:t>
            </a:r>
            <a:r>
              <a:rPr lang="en-SG" sz="1600" dirty="0">
                <a:latin typeface="Times New Roman" pitchFamily="18" charset="0"/>
                <a:cs typeface="Times New Roman" pitchFamily="18" charset="0"/>
              </a:rPr>
              <a:t>biomass and various other things that can themselves </a:t>
            </a:r>
            <a:r>
              <a:rPr lang="en-SG" sz="1600" dirty="0" smtClean="0">
                <a:latin typeface="Times New Roman" pitchFamily="18" charset="0"/>
                <a:cs typeface="Times New Roman" pitchFamily="18" charset="0"/>
              </a:rPr>
              <a:t>influence climate</a:t>
            </a:r>
            <a:r>
              <a:rPr lang="en-SG" sz="1600" dirty="0">
                <a:latin typeface="Times New Roman" pitchFamily="18" charset="0"/>
                <a:cs typeface="Times New Roman" pitchFamily="18" charset="0"/>
              </a:rPr>
              <a:t>.</a:t>
            </a:r>
          </a:p>
          <a:p>
            <a:endParaRPr lang="en-SG" sz="1600" dirty="0">
              <a:latin typeface="Times New Roman" pitchFamily="18" charset="0"/>
              <a:cs typeface="Times New Roman" pitchFamily="18" charset="0"/>
            </a:endParaRPr>
          </a:p>
          <a:p>
            <a:endParaRPr lang="en-SG" sz="1600" b="1" dirty="0">
              <a:latin typeface="Times New Roman" pitchFamily="18" charset="0"/>
              <a:cs typeface="Times New Roman" pitchFamily="18" charset="0"/>
            </a:endParaRPr>
          </a:p>
          <a:p>
            <a:pPr marL="0" indent="0">
              <a:buNone/>
            </a:pPr>
            <a:endParaRPr lang="en-SG" sz="1600" dirty="0">
              <a:latin typeface="Times New Roman" pitchFamily="18" charset="0"/>
              <a:cs typeface="Times New Roman" pitchFamily="18" charset="0"/>
            </a:endParaRPr>
          </a:p>
          <a:p>
            <a:pPr marL="0" indent="0">
              <a:buNone/>
            </a:pPr>
            <a:endParaRPr lang="en-SG" sz="1600" b="1" dirty="0">
              <a:latin typeface="Times New Roman" pitchFamily="18" charset="0"/>
              <a:cs typeface="Times New Roman" pitchFamily="18" charset="0"/>
            </a:endParaRPr>
          </a:p>
          <a:p>
            <a:endParaRPr lang="en-SG" sz="1600" dirty="0" smtClean="0">
              <a:latin typeface="Times New Roman" pitchFamily="18" charset="0"/>
              <a:cs typeface="Times New Roman" pitchFamily="18" charset="0"/>
            </a:endParaRPr>
          </a:p>
          <a:p>
            <a:pPr marL="0" indent="0">
              <a:buNone/>
            </a:pPr>
            <a:endParaRPr lang="en-US" sz="1600" dirty="0">
              <a:latin typeface="Times New Roman" pitchFamily="18" charset="0"/>
              <a:cs typeface="Times New Roman" pitchFamily="18" charset="0"/>
            </a:endParaRPr>
          </a:p>
          <a:p>
            <a:pPr marL="0" indent="0">
              <a:buNone/>
            </a:pPr>
            <a:endParaRPr lang="en-SG" sz="1600" dirty="0">
              <a:latin typeface="Times New Roman" pitchFamily="18" charset="0"/>
              <a:cs typeface="Times New Roman" pitchFamily="18" charset="0"/>
            </a:endParaRPr>
          </a:p>
          <a:p>
            <a:pPr marL="0" indent="0">
              <a:buNone/>
            </a:pPr>
            <a:endParaRPr lang="en-SG" dirty="0"/>
          </a:p>
        </p:txBody>
      </p:sp>
    </p:spTree>
    <p:extLst>
      <p:ext uri="{BB962C8B-B14F-4D97-AF65-F5344CB8AC3E}">
        <p14:creationId xmlns:p14="http://schemas.microsoft.com/office/powerpoint/2010/main" val="4028484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1085</Words>
  <Application>Microsoft Office PowerPoint</Application>
  <PresentationFormat>On-screen Show (4:3)</PresentationFormat>
  <Paragraphs>89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Energy, Carbon Balance and Global Climate Change</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Carbon Balance and Global Climate Change</dc:title>
  <dc:creator>Zaira Ahmad</dc:creator>
  <cp:lastModifiedBy>Zaira Ahmad</cp:lastModifiedBy>
  <cp:revision>10</cp:revision>
  <dcterms:created xsi:type="dcterms:W3CDTF">2020-03-30T17:26:46Z</dcterms:created>
  <dcterms:modified xsi:type="dcterms:W3CDTF">2020-04-17T19:23:43Z</dcterms:modified>
</cp:coreProperties>
</file>